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7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3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43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9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5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0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A6B5E15-5D7B-4F71-BF74-48E060DC2E5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AC8AC4-3F46-41BE-A2ED-60C79574A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DFB-A451-46C7-858D-87450B83C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Funding and Financing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8E274-A94F-44DF-9C86-C9BB8DFDA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5D6-DDFD-4DF9-B220-A95055BE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Compelling Pitch (</a:t>
            </a:r>
            <a:r>
              <a:rPr lang="en-US" dirty="0" err="1"/>
              <a:t>ctd</a:t>
            </a:r>
            <a:r>
              <a:rPr lang="en-US" dirty="0"/>
              <a:t>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A5DD-F5B7-405F-89C7-218B2CB4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 Opportunity: Highlight the immense potential for expansion within the flourishing cybersecurity sector in Jamaica, while emphasizing the strategic advantage that </a:t>
            </a:r>
            <a:r>
              <a:rPr lang="en-US" dirty="0" err="1"/>
              <a:t>SecureNet</a:t>
            </a:r>
            <a:r>
              <a:rPr lang="en-US" dirty="0"/>
              <a:t> Solutions possesses to seize this favorable circumstance. </a:t>
            </a:r>
          </a:p>
          <a:p>
            <a:r>
              <a:rPr lang="en-US" dirty="0"/>
              <a:t>We take great pride in presenting our esteemed cybersecurity team, composed of highly accomplished experts whose qualifications and extensive industry experience are second to none.</a:t>
            </a:r>
          </a:p>
        </p:txBody>
      </p:sp>
    </p:spTree>
    <p:extLst>
      <p:ext uri="{BB962C8B-B14F-4D97-AF65-F5344CB8AC3E}">
        <p14:creationId xmlns:p14="http://schemas.microsoft.com/office/powerpoint/2010/main" val="2223629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743B-6A3D-4DE9-8F99-4FC91029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Compelling Pitch (</a:t>
            </a:r>
            <a:r>
              <a:rPr lang="en-US" dirty="0" err="1"/>
              <a:t>ctd</a:t>
            </a:r>
            <a:r>
              <a:rPr lang="en-US" dirty="0"/>
              <a:t>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9F2D-5C58-43E8-83FE-336D5F73F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Projections: Offer a captivating glimpse into the realm of financial possibilities, showcasing the potential for substantial returns on investment. </a:t>
            </a:r>
          </a:p>
          <a:p>
            <a:r>
              <a:rPr lang="en-US" dirty="0"/>
              <a:t>Highlight the significant and commendable outcomes that arise from enhancing cybersecurity measures, not only for enterprises but also for the broader digital terrain in Jamaica.</a:t>
            </a:r>
          </a:p>
        </p:txBody>
      </p:sp>
    </p:spTree>
    <p:extLst>
      <p:ext uri="{BB962C8B-B14F-4D97-AF65-F5344CB8AC3E}">
        <p14:creationId xmlns:p14="http://schemas.microsoft.com/office/powerpoint/2010/main" val="2905060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8DD-0412-48C6-A533-F105644B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and Budgeting: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5120A-7BBF-4B53-836C-1352921E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projections for the first three years are as follows (all figures are in Jamaican Dollars):</a:t>
            </a:r>
          </a:p>
        </p:txBody>
      </p:sp>
    </p:spTree>
    <p:extLst>
      <p:ext uri="{BB962C8B-B14F-4D97-AF65-F5344CB8AC3E}">
        <p14:creationId xmlns:p14="http://schemas.microsoft.com/office/powerpoint/2010/main" val="333488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40E2-3BE8-4B4E-832A-3B635A68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and Budgeting: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BA5400-E403-47C5-B135-C4E6795AE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534676"/>
              </p:ext>
            </p:extLst>
          </p:nvPr>
        </p:nvGraphicFramePr>
        <p:xfrm>
          <a:off x="1262063" y="1828800"/>
          <a:ext cx="85947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1">
                  <a:extLst>
                    <a:ext uri="{9D8B030D-6E8A-4147-A177-3AD203B41FA5}">
                      <a16:colId xmlns:a16="http://schemas.microsoft.com/office/drawing/2014/main" val="768870397"/>
                    </a:ext>
                  </a:extLst>
                </a:gridCol>
                <a:gridCol w="2148681">
                  <a:extLst>
                    <a:ext uri="{9D8B030D-6E8A-4147-A177-3AD203B41FA5}">
                      <a16:colId xmlns:a16="http://schemas.microsoft.com/office/drawing/2014/main" val="1567571472"/>
                    </a:ext>
                  </a:extLst>
                </a:gridCol>
                <a:gridCol w="2148681">
                  <a:extLst>
                    <a:ext uri="{9D8B030D-6E8A-4147-A177-3AD203B41FA5}">
                      <a16:colId xmlns:a16="http://schemas.microsoft.com/office/drawing/2014/main" val="1858666717"/>
                    </a:ext>
                  </a:extLst>
                </a:gridCol>
                <a:gridCol w="2148681">
                  <a:extLst>
                    <a:ext uri="{9D8B030D-6E8A-4147-A177-3AD203B41FA5}">
                      <a16:colId xmlns:a16="http://schemas.microsoft.com/office/drawing/2014/main" val="2252644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Year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Revenue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Expenses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Net Income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5117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Year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3,000,000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2,200,000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800,000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17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Year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5,500,000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3,800,000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1,700,000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12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Year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8,000,000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5,000,000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3,000,000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20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1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3855-AAB7-471B-A6A0-89E38731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Allocation: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582D-E22B-4366-8E63-187EA2E0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Personnel</a:t>
            </a:r>
            <a:r>
              <a:rPr lang="en-US" dirty="0"/>
              <a:t>: 40% (</a:t>
            </a:r>
            <a:r>
              <a:rPr lang="en-US" i="1" dirty="0"/>
              <a:t>salaries, benefits, training</a:t>
            </a:r>
            <a:r>
              <a:rPr lang="en-US" dirty="0"/>
              <a:t>)</a:t>
            </a:r>
          </a:p>
          <a:p>
            <a:r>
              <a:rPr lang="en-US" b="1" dirty="0"/>
              <a:t>Technology and Tools</a:t>
            </a:r>
            <a:r>
              <a:rPr lang="en-US" dirty="0"/>
              <a:t>: 20% (</a:t>
            </a:r>
            <a:r>
              <a:rPr lang="en-US" i="1" dirty="0"/>
              <a:t>software licenses, hardware, monitoring tools</a:t>
            </a:r>
            <a:r>
              <a:rPr lang="en-US" dirty="0"/>
              <a:t>)</a:t>
            </a:r>
          </a:p>
          <a:p>
            <a:r>
              <a:rPr lang="en-US" b="1" dirty="0"/>
              <a:t>Marketing and Sales</a:t>
            </a:r>
            <a:r>
              <a:rPr lang="en-US" dirty="0"/>
              <a:t>: 15% (</a:t>
            </a:r>
            <a:r>
              <a:rPr lang="en-US" i="1" dirty="0"/>
              <a:t>online/offline marketing, networking events</a:t>
            </a:r>
            <a:r>
              <a:rPr lang="en-US" dirty="0"/>
              <a:t>)</a:t>
            </a:r>
          </a:p>
          <a:p>
            <a:r>
              <a:rPr lang="en-US" b="1" dirty="0"/>
              <a:t>Office and Infrastructure</a:t>
            </a:r>
            <a:r>
              <a:rPr lang="en-US" dirty="0"/>
              <a:t>: 10% (</a:t>
            </a:r>
            <a:r>
              <a:rPr lang="en-US" i="1" dirty="0"/>
              <a:t>office space, utilities, equipment</a:t>
            </a:r>
            <a:r>
              <a:rPr lang="en-US" dirty="0"/>
              <a:t>)</a:t>
            </a:r>
          </a:p>
          <a:p>
            <a:r>
              <a:rPr lang="en-US" b="1" dirty="0"/>
              <a:t>Operational Costs</a:t>
            </a:r>
            <a:r>
              <a:rPr lang="en-US" dirty="0"/>
              <a:t>: 10% (</a:t>
            </a:r>
            <a:r>
              <a:rPr lang="en-US" i="1" dirty="0"/>
              <a:t>administration, legal, insurance</a:t>
            </a:r>
            <a:r>
              <a:rPr lang="en-US" dirty="0"/>
              <a:t>)</a:t>
            </a:r>
          </a:p>
          <a:p>
            <a:r>
              <a:rPr lang="en-US" b="1" dirty="0"/>
              <a:t>Research and Development</a:t>
            </a:r>
            <a:r>
              <a:rPr lang="en-US" dirty="0"/>
              <a:t>: 5% (</a:t>
            </a:r>
            <a:r>
              <a:rPr lang="en-US" i="1" dirty="0"/>
              <a:t>continuous learning, staying updated on cybersecurity trends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263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59CD-DC32-49E0-8460-AF8A33E0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Cash 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3DBEB-E2CF-459A-8497-682366F0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management of financial resources is imperative in order to ensure the continuous progression and prosperity of our endeavors. </a:t>
            </a:r>
          </a:p>
          <a:p>
            <a:r>
              <a:rPr lang="en-US" dirty="0"/>
              <a:t>Thorough Financial Planning: Craft a meticulous budget blueprint, delineating monthly expenditures and anticipated revenue. </a:t>
            </a:r>
          </a:p>
        </p:txBody>
      </p:sp>
    </p:spTree>
    <p:extLst>
      <p:ext uri="{BB962C8B-B14F-4D97-AF65-F5344CB8AC3E}">
        <p14:creationId xmlns:p14="http://schemas.microsoft.com/office/powerpoint/2010/main" val="293116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CCCE-5621-4165-9B44-8B2B1DD4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how our budget could look: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E4125C-4724-43EF-B6B4-9BDA06DE4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227" y="1828800"/>
            <a:ext cx="33623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2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CF10-043D-473F-A348-01C3311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Cash Flow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37B8-2B55-417D-9217-239B297C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Invoice Monitoring: Maintain vigilant oversight of client payments and vendor invoices in order to guarantee prompt remittance and circumvent impediments to cash flow. </a:t>
            </a:r>
          </a:p>
          <a:p>
            <a:r>
              <a:rPr lang="en-US" dirty="0"/>
              <a:t>Establish a prudent financial measure by earmarking a portion of our revenue as a contingency fund, embracing the foresight to effectively navigate unforeseen expenditures or oscillations in our revenue streams. </a:t>
            </a:r>
          </a:p>
        </p:txBody>
      </p:sp>
    </p:spTree>
    <p:extLst>
      <p:ext uri="{BB962C8B-B14F-4D97-AF65-F5344CB8AC3E}">
        <p14:creationId xmlns:p14="http://schemas.microsoft.com/office/powerpoint/2010/main" val="211066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3EFB-6A43-4374-9DFC-678A9E5D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Cash Flow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3EB6-C415-4106-8FCA-833A2C0F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Invoice Terms: Articulate and delineate the terms of payment to inspire and motivate clients to settle their dues promptly. </a:t>
            </a:r>
          </a:p>
          <a:p>
            <a:r>
              <a:rPr lang="en-US" dirty="0"/>
              <a:t>Consistent Evaluation: Engage in periodic assessment of cash flow patterns to discern prevailing trends, strategize for growth, and execute well-informed financial choices.</a:t>
            </a:r>
          </a:p>
        </p:txBody>
      </p:sp>
    </p:spTree>
    <p:extLst>
      <p:ext uri="{BB962C8B-B14F-4D97-AF65-F5344CB8AC3E}">
        <p14:creationId xmlns:p14="http://schemas.microsoft.com/office/powerpoint/2010/main" val="2223711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973E-BCE3-4CE5-89F1-6581CE6F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Samples of a cash flow statement and payment agreement template that could be used by our organization</a:t>
            </a:r>
          </a:p>
        </p:txBody>
      </p:sp>
      <p:pic>
        <p:nvPicPr>
          <p:cNvPr id="1026" name="Picture 2" descr="What Is a Cash Flow Forecast? And Why You Need One (With Examples)">
            <a:extLst>
              <a:ext uri="{FF2B5EF4-FFF2-40B4-BE49-F238E27FC236}">
                <a16:creationId xmlns:a16="http://schemas.microsoft.com/office/drawing/2014/main" id="{AD8F23A4-BC33-49A9-AFE9-93CD6FC320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3" y="1929718"/>
            <a:ext cx="5439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37E78-8B60-47CB-A016-A167F03B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200" y="1929718"/>
            <a:ext cx="3689120" cy="4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1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9576-BA13-4396-A2D4-F27731E4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Funding: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7DAC2-8BFF-4742-A922-D4CCB581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SecureNet</a:t>
            </a:r>
            <a:r>
              <a:rPr lang="en-US" dirty="0"/>
              <a:t> Solutions plans to secure funding through a combination of sources: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5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CFBC-779C-4330-BD81-4FF0F23F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Cash Flow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8DEE-A800-47CD-A9A5-17C6DEB9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the meticulous management of cash flow, </a:t>
            </a:r>
            <a:r>
              <a:rPr lang="en-US" dirty="0" err="1"/>
              <a:t>SecureNet</a:t>
            </a:r>
            <a:r>
              <a:rPr lang="en-US" dirty="0"/>
              <a:t> Solutions can ensure a steadfast stability, capitalize on emerging growth prospects, and impeccably meet all financial obligations.</a:t>
            </a:r>
          </a:p>
        </p:txBody>
      </p:sp>
    </p:spTree>
    <p:extLst>
      <p:ext uri="{BB962C8B-B14F-4D97-AF65-F5344CB8AC3E}">
        <p14:creationId xmlns:p14="http://schemas.microsoft.com/office/powerpoint/2010/main" val="2673283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09BC-AF5E-4396-BF37-63C23C36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of how we could use cash flow to help us in our endeavors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1549A1-645B-48FD-9A4C-8764D2642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190" y="1828800"/>
            <a:ext cx="47864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5DDC-6862-4EEC-9E46-A783FB6D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C13D-43E5-42E1-9821-5A76B4EC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SecureNet</a:t>
            </a:r>
            <a:r>
              <a:rPr lang="en-US" dirty="0"/>
              <a:t> Solutions, we are dedicated to fostering a more secure and protected digital realm for businesses across Jamaica by offering cutting-edge cybersecurity solutions. </a:t>
            </a:r>
          </a:p>
          <a:p>
            <a:r>
              <a:rPr lang="en-US" dirty="0"/>
              <a:t>Our unwavering commitment to this mission is fortified by a comprehensive funding strategy, a captivating presentation, precise financial forecasts, and an astute cash flow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33101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A2CA-4B2B-47A8-B606-AA30DD3A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CD6C7-2E14-4375-9AE5-3B83E2B0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these formidable pillars in place, we exude confidence in our capacity to not only attain our objectives but also emerge as a preeminent force in the realm of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1760525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B3F9-9250-4BEF-80A9-14AEBF9C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Funding (</a:t>
            </a:r>
            <a:r>
              <a:rPr lang="en-US" dirty="0" err="1"/>
              <a:t>ctd</a:t>
            </a:r>
            <a:r>
              <a:rPr lang="en-US" dirty="0"/>
              <a:t>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B46C-49C1-4FB6-B11D-CDCAA93D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Initiating the venture, we will allocate our personal funds to meet imperative initial expenses, encompassing office accommodation, necessary equipment, and preliminary marketing undertakings. </a:t>
            </a:r>
          </a:p>
          <a:p>
            <a:r>
              <a:rPr lang="en-US" dirty="0"/>
              <a:t>We will actively pursue investment from esteemed local angel investors who deeply resonate with our shared vision of fortifying cybersecurity in Jamaica.</a:t>
            </a:r>
          </a:p>
        </p:txBody>
      </p:sp>
    </p:spTree>
    <p:extLst>
      <p:ext uri="{BB962C8B-B14F-4D97-AF65-F5344CB8AC3E}">
        <p14:creationId xmlns:p14="http://schemas.microsoft.com/office/powerpoint/2010/main" val="345983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C8ED-5D5F-4C73-A9E1-2BEF66DC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Funding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40043-4DDF-48A2-B0F5-73995456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distinguished investors possess a wealth of invaluable wisdom, guidance, and financial backing, offering us an extraordinary opportunity to thrive. </a:t>
            </a:r>
          </a:p>
          <a:p>
            <a:r>
              <a:rPr lang="en-US" dirty="0"/>
              <a:t> Venture capital. As our business gains momentum and shows growth potential, we will explore partnerships with venture capital firms that specialize in technology and cybersecurity startups. </a:t>
            </a:r>
          </a:p>
        </p:txBody>
      </p:sp>
    </p:spTree>
    <p:extLst>
      <p:ext uri="{BB962C8B-B14F-4D97-AF65-F5344CB8AC3E}">
        <p14:creationId xmlns:p14="http://schemas.microsoft.com/office/powerpoint/2010/main" val="2644352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303B-310F-4C86-B699-783C5B94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Funding (</a:t>
            </a:r>
            <a:r>
              <a:rPr lang="en-US" dirty="0" err="1"/>
              <a:t>ctd</a:t>
            </a:r>
            <a:r>
              <a:rPr lang="en-US" dirty="0"/>
              <a:t>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616E-8FCF-46FB-9CE8-A9BDA91C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engage the community and foster a deeper understanding of the importance of cybersecurity, we envision embarking upon a captivating crowdfunding endeavor that would entice numerous individuals to contribute modest investments. </a:t>
            </a:r>
          </a:p>
          <a:p>
            <a:r>
              <a:rPr lang="en-US" dirty="0"/>
              <a:t>By casting a wider net and gathering support from a diverse array of backers, we aim to generate heightened awareness surrounding this critical issue.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98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6E1E-9760-4875-969B-289CA5CB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9E7B5-8C9A-4A75-9FCD-1E91D7E5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922" y="1828800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AC1B-1DA1-4136-8CAE-DD384CC4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Compelling Pitch: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C909-FBF3-4F77-8C81-5A86ECCE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successful pitch will emphasize the following points:</a:t>
            </a:r>
          </a:p>
        </p:txBody>
      </p:sp>
    </p:spTree>
    <p:extLst>
      <p:ext uri="{BB962C8B-B14F-4D97-AF65-F5344CB8AC3E}">
        <p14:creationId xmlns:p14="http://schemas.microsoft.com/office/powerpoint/2010/main" val="267940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4A4-F05C-4E6F-822A-017978E2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Compelling Pitch (</a:t>
            </a:r>
            <a:r>
              <a:rPr lang="en-US" dirty="0" err="1"/>
              <a:t>ctd</a:t>
            </a:r>
            <a:r>
              <a:rPr lang="en-US" dirty="0"/>
              <a:t>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8E431-E2A2-4B73-8FA4-81CFDB4EB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burgeoning cyber threats confronting businesses in Jamaica necessitate the implementation of all-encompassing cybersecurity solutions. </a:t>
            </a:r>
          </a:p>
          <a:p>
            <a:r>
              <a:rPr lang="en-US" dirty="0"/>
              <a:t>Our value proposition lies in our ability to clearly articulate our unparalleled expertise, tailor our solutions to meet individual needs, leverage cutting-edge technology, and offer proactive monitoring services.</a:t>
            </a:r>
          </a:p>
        </p:txBody>
      </p:sp>
    </p:spTree>
    <p:extLst>
      <p:ext uri="{BB962C8B-B14F-4D97-AF65-F5344CB8AC3E}">
        <p14:creationId xmlns:p14="http://schemas.microsoft.com/office/powerpoint/2010/main" val="2447082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46B9-11BC-447C-847D-E639F1A5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 of our cutting edge cybersecurity technology as well as our monitoring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D249C5-40A9-495C-AB29-8B632CB78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036" y="2412654"/>
            <a:ext cx="5621763" cy="3162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5AA44-1554-477C-971C-53FE0484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34" y="2057398"/>
            <a:ext cx="4656617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1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159</TotalTime>
  <Words>874</Words>
  <Application>Microsoft Office PowerPoint</Application>
  <PresentationFormat>Widescreen</PresentationFormat>
  <Paragraphs>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Schoolbook</vt:lpstr>
      <vt:lpstr>Wingdings 2</vt:lpstr>
      <vt:lpstr>View</vt:lpstr>
      <vt:lpstr>Funding and Financing</vt:lpstr>
      <vt:lpstr>Sources of Funding:</vt:lpstr>
      <vt:lpstr>Sources of Funding (ctd):</vt:lpstr>
      <vt:lpstr>Sources of Funding (ctd) :</vt:lpstr>
      <vt:lpstr>Sources of Funding (ctd) :</vt:lpstr>
      <vt:lpstr>PowerPoint Presentation</vt:lpstr>
      <vt:lpstr>Creating a Compelling Pitch:</vt:lpstr>
      <vt:lpstr>Creating a Compelling Pitch (ctd):</vt:lpstr>
      <vt:lpstr>Infographics of our cutting edge cybersecurity technology as well as our monitoring system</vt:lpstr>
      <vt:lpstr>Creating a Compelling Pitch (ctd):</vt:lpstr>
      <vt:lpstr>Creating a Compelling Pitch (ctd):</vt:lpstr>
      <vt:lpstr>Financial Projections and Budgeting:</vt:lpstr>
      <vt:lpstr>Financial Projections and Budgeting:</vt:lpstr>
      <vt:lpstr>Budget Allocation:</vt:lpstr>
      <vt:lpstr>Managing Cash Flow:</vt:lpstr>
      <vt:lpstr>Examples of how our budget could look:</vt:lpstr>
      <vt:lpstr>Managing Cash Flow (ctd) :</vt:lpstr>
      <vt:lpstr>Managing Cash Flow (ctd) :</vt:lpstr>
      <vt:lpstr>Samples of a cash flow statement and payment agreement template that could be used by our organization</vt:lpstr>
      <vt:lpstr>Managing Cash Flow (ctd) :</vt:lpstr>
      <vt:lpstr>An example of how we could use cash flow to help us in our endeavors</vt:lpstr>
      <vt:lpstr>Conclusion:</vt:lpstr>
      <vt:lpstr>Conclusion (ctd)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Funding and Financing</dc:title>
  <dc:creator>Brandon J. Danvers</dc:creator>
  <cp:lastModifiedBy>hp</cp:lastModifiedBy>
  <cp:revision>35</cp:revision>
  <dcterms:created xsi:type="dcterms:W3CDTF">2023-08-13T21:11:06Z</dcterms:created>
  <dcterms:modified xsi:type="dcterms:W3CDTF">2023-08-13T23:50:22Z</dcterms:modified>
</cp:coreProperties>
</file>